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262" r:id="rId2"/>
    <p:sldId id="265" r:id="rId3"/>
    <p:sldId id="266" r:id="rId4"/>
    <p:sldId id="284" r:id="rId5"/>
    <p:sldId id="285" r:id="rId6"/>
    <p:sldId id="268" r:id="rId7"/>
    <p:sldId id="269" r:id="rId8"/>
    <p:sldId id="272" r:id="rId9"/>
    <p:sldId id="273" r:id="rId10"/>
    <p:sldId id="277" r:id="rId11"/>
    <p:sldId id="276" r:id="rId12"/>
    <p:sldId id="280" r:id="rId13"/>
    <p:sldId id="281"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1pPr>
    <a:lvl2pPr marL="4572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2pPr>
    <a:lvl3pPr marL="9144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3pPr>
    <a:lvl4pPr marL="13716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4pPr>
    <a:lvl5pPr marL="18288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759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2" autoAdjust="0"/>
    <p:restoredTop sz="90887" autoAdjust="0"/>
  </p:normalViewPr>
  <p:slideViewPr>
    <p:cSldViewPr>
      <p:cViewPr varScale="1">
        <p:scale>
          <a:sx n="97" d="100"/>
          <a:sy n="97" d="100"/>
        </p:scale>
        <p:origin x="-11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71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71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71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2575B61D-6EBE-4B5C-AFA7-2830E561B67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3316" name="Placeholder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8C676CFC-7A70-46CA-B736-A8C68290266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72" charset="0"/>
        <a:ea typeface="ＭＳ Ｐゴシック" pitchFamily="-72" charset="-128"/>
        <a:cs typeface="ＭＳ Ｐゴシック" pitchFamily="-72" charset="-128"/>
      </a:defRPr>
    </a:lvl1pPr>
    <a:lvl2pPr marL="457200" algn="l" rtl="0" eaLnBrk="0" fontAlgn="base" hangingPunct="0">
      <a:spcBef>
        <a:spcPct val="30000"/>
      </a:spcBef>
      <a:spcAft>
        <a:spcPct val="0"/>
      </a:spcAft>
      <a:defRPr sz="1200" kern="1200">
        <a:solidFill>
          <a:schemeClr val="tx1"/>
        </a:solidFill>
        <a:latin typeface="Arial" pitchFamily="-72" charset="0"/>
        <a:ea typeface="ＭＳ Ｐゴシック" pitchFamily="-72" charset="-128"/>
        <a:cs typeface="+mn-cs"/>
      </a:defRPr>
    </a:lvl2pPr>
    <a:lvl3pPr marL="914400" algn="l" rtl="0" eaLnBrk="0" fontAlgn="base" hangingPunct="0">
      <a:spcBef>
        <a:spcPct val="30000"/>
      </a:spcBef>
      <a:spcAft>
        <a:spcPct val="0"/>
      </a:spcAft>
      <a:defRPr sz="1200" kern="1200">
        <a:solidFill>
          <a:schemeClr val="tx1"/>
        </a:solidFill>
        <a:latin typeface="Arial" pitchFamily="-72" charset="0"/>
        <a:ea typeface="ＭＳ Ｐゴシック" pitchFamily="-72" charset="-128"/>
        <a:cs typeface="+mn-cs"/>
      </a:defRPr>
    </a:lvl3pPr>
    <a:lvl4pPr marL="1371600" algn="l" rtl="0" eaLnBrk="0" fontAlgn="base" hangingPunct="0">
      <a:spcBef>
        <a:spcPct val="30000"/>
      </a:spcBef>
      <a:spcAft>
        <a:spcPct val="0"/>
      </a:spcAft>
      <a:defRPr sz="1200" kern="1200">
        <a:solidFill>
          <a:schemeClr val="tx1"/>
        </a:solidFill>
        <a:latin typeface="Arial" pitchFamily="-72" charset="0"/>
        <a:ea typeface="ＭＳ Ｐゴシック" pitchFamily="-72" charset="-128"/>
        <a:cs typeface="+mn-cs"/>
      </a:defRPr>
    </a:lvl4pPr>
    <a:lvl5pPr marL="1828800" algn="l" rtl="0" eaLnBrk="0" fontAlgn="base" hangingPunct="0">
      <a:spcBef>
        <a:spcPct val="30000"/>
      </a:spcBef>
      <a:spcAft>
        <a:spcPct val="0"/>
      </a:spcAft>
      <a:defRPr sz="1200" kern="1200">
        <a:solidFill>
          <a:schemeClr val="tx1"/>
        </a:solidFill>
        <a:latin typeface="Arial" pitchFamily="-72" charset="0"/>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1</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10</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11</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12</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13</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2</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3</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4</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5</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6</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7</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8</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620C615E-C85C-4A17-B04F-9DE50E3EADD3}" type="slidenum">
              <a:rPr lang="en-US"/>
              <a:pPr/>
              <a:t>9</a:t>
            </a:fld>
            <a:endParaRPr lang="en-US"/>
          </a:p>
        </p:txBody>
      </p:sp>
      <p:sp>
        <p:nvSpPr>
          <p:cNvPr id="18434" name="Placeholder 2"/>
          <p:cNvSpPr>
            <a:spLocks noGrp="1" noRot="1" noChangeAspect="1" noChangeArrowheads="1" noTextEdit="1"/>
          </p:cNvSpPr>
          <p:nvPr>
            <p:ph type="sldImg"/>
          </p:nvPr>
        </p:nvSpPr>
        <p:spPr>
          <a:ln/>
        </p:spPr>
      </p:sp>
      <p:sp>
        <p:nvSpPr>
          <p:cNvPr id="18435" name="Placeholder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advTm="15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5943600" cy="1143000"/>
          </a:xfrm>
        </p:spPr>
        <p:txBody>
          <a:bodyPr/>
          <a:lstStyle/>
          <a:p>
            <a:r>
              <a:rPr lang="en-US"/>
              <a:t>Click to edit Master title style</a:t>
            </a:r>
          </a:p>
        </p:txBody>
      </p:sp>
      <p:sp>
        <p:nvSpPr>
          <p:cNvPr id="3" name="Content Placeholder 2"/>
          <p:cNvSpPr>
            <a:spLocks noGrp="1"/>
          </p:cNvSpPr>
          <p:nvPr>
            <p:ph sz="half" idx="1"/>
          </p:nvPr>
        </p:nvSpPr>
        <p:spPr>
          <a:xfrm>
            <a:off x="1143000" y="2057400"/>
            <a:ext cx="34290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4400" y="2057400"/>
            <a:ext cx="34290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advTm="1500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advTm="15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advTm="15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advTm="15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advTm="15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advTm="15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43000" y="304800"/>
            <a:ext cx="5943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143000" y="2057400"/>
            <a:ext cx="70104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ransition advTm="15000">
    <p:fade/>
  </p:transition>
  <p:txStyles>
    <p:titleStyle>
      <a:lvl1pPr algn="r" rtl="0" eaLnBrk="0" fontAlgn="base" hangingPunct="0">
        <a:spcBef>
          <a:spcPct val="0"/>
        </a:spcBef>
        <a:spcAft>
          <a:spcPct val="0"/>
        </a:spcAft>
        <a:defRPr sz="3200">
          <a:solidFill>
            <a:schemeClr val="bg1"/>
          </a:solidFill>
          <a:latin typeface="+mj-lt"/>
          <a:ea typeface="+mj-ea"/>
          <a:cs typeface="+mj-cs"/>
        </a:defRPr>
      </a:lvl1pPr>
      <a:lvl2pPr algn="r" rtl="0" eaLnBrk="0" fontAlgn="base" hangingPunct="0">
        <a:spcBef>
          <a:spcPct val="0"/>
        </a:spcBef>
        <a:spcAft>
          <a:spcPct val="0"/>
        </a:spcAft>
        <a:defRPr sz="3200">
          <a:solidFill>
            <a:schemeClr val="bg1"/>
          </a:solidFill>
          <a:latin typeface="Arial" pitchFamily="-72" charset="0"/>
          <a:ea typeface="ＭＳ Ｐゴシック" pitchFamily="-72" charset="-128"/>
          <a:cs typeface="ＭＳ Ｐゴシック" pitchFamily="-72" charset="-128"/>
        </a:defRPr>
      </a:lvl2pPr>
      <a:lvl3pPr algn="r" rtl="0" eaLnBrk="0" fontAlgn="base" hangingPunct="0">
        <a:spcBef>
          <a:spcPct val="0"/>
        </a:spcBef>
        <a:spcAft>
          <a:spcPct val="0"/>
        </a:spcAft>
        <a:defRPr sz="3200">
          <a:solidFill>
            <a:schemeClr val="bg1"/>
          </a:solidFill>
          <a:latin typeface="Arial" pitchFamily="-72" charset="0"/>
          <a:ea typeface="ＭＳ Ｐゴシック" pitchFamily="-72" charset="-128"/>
          <a:cs typeface="ＭＳ Ｐゴシック" pitchFamily="-72" charset="-128"/>
        </a:defRPr>
      </a:lvl3pPr>
      <a:lvl4pPr algn="r" rtl="0" eaLnBrk="0" fontAlgn="base" hangingPunct="0">
        <a:spcBef>
          <a:spcPct val="0"/>
        </a:spcBef>
        <a:spcAft>
          <a:spcPct val="0"/>
        </a:spcAft>
        <a:defRPr sz="3200">
          <a:solidFill>
            <a:schemeClr val="bg1"/>
          </a:solidFill>
          <a:latin typeface="Arial" pitchFamily="-72" charset="0"/>
          <a:ea typeface="ＭＳ Ｐゴシック" pitchFamily="-72" charset="-128"/>
          <a:cs typeface="ＭＳ Ｐゴシック" pitchFamily="-72" charset="-128"/>
        </a:defRPr>
      </a:lvl4pPr>
      <a:lvl5pPr algn="r" rtl="0" eaLnBrk="0" fontAlgn="base" hangingPunct="0">
        <a:spcBef>
          <a:spcPct val="0"/>
        </a:spcBef>
        <a:spcAft>
          <a:spcPct val="0"/>
        </a:spcAft>
        <a:defRPr sz="3200">
          <a:solidFill>
            <a:schemeClr val="bg1"/>
          </a:solidFill>
          <a:latin typeface="Arial" pitchFamily="-72" charset="0"/>
          <a:ea typeface="ＭＳ Ｐゴシック" pitchFamily="-72" charset="-128"/>
          <a:cs typeface="ＭＳ Ｐゴシック" pitchFamily="-72" charset="-128"/>
        </a:defRPr>
      </a:lvl5pPr>
      <a:lvl6pPr marL="457200" algn="ctr" rtl="0" fontAlgn="base">
        <a:spcBef>
          <a:spcPct val="0"/>
        </a:spcBef>
        <a:spcAft>
          <a:spcPct val="0"/>
        </a:spcAft>
        <a:defRPr sz="4400">
          <a:solidFill>
            <a:schemeClr val="tx2"/>
          </a:solidFill>
          <a:latin typeface="Arial" pitchFamily="-72" charset="0"/>
          <a:ea typeface="ＭＳ Ｐゴシック" pitchFamily="-72" charset="-128"/>
          <a:cs typeface="ＭＳ Ｐゴシック" pitchFamily="-72" charset="-128"/>
        </a:defRPr>
      </a:lvl6pPr>
      <a:lvl7pPr marL="914400" algn="ctr" rtl="0" fontAlgn="base">
        <a:spcBef>
          <a:spcPct val="0"/>
        </a:spcBef>
        <a:spcAft>
          <a:spcPct val="0"/>
        </a:spcAft>
        <a:defRPr sz="4400">
          <a:solidFill>
            <a:schemeClr val="tx2"/>
          </a:solidFill>
          <a:latin typeface="Arial" pitchFamily="-72" charset="0"/>
          <a:ea typeface="ＭＳ Ｐゴシック" pitchFamily="-72" charset="-128"/>
          <a:cs typeface="ＭＳ Ｐゴシック" pitchFamily="-72" charset="-128"/>
        </a:defRPr>
      </a:lvl7pPr>
      <a:lvl8pPr marL="1371600" algn="ctr" rtl="0" fontAlgn="base">
        <a:spcBef>
          <a:spcPct val="0"/>
        </a:spcBef>
        <a:spcAft>
          <a:spcPct val="0"/>
        </a:spcAft>
        <a:defRPr sz="4400">
          <a:solidFill>
            <a:schemeClr val="tx2"/>
          </a:solidFill>
          <a:latin typeface="Arial" pitchFamily="-72" charset="0"/>
          <a:ea typeface="ＭＳ Ｐゴシック" pitchFamily="-72" charset="-128"/>
          <a:cs typeface="ＭＳ Ｐゴシック" pitchFamily="-72" charset="-128"/>
        </a:defRPr>
      </a:lvl8pPr>
      <a:lvl9pPr marL="1828800" algn="ctr" rtl="0" fontAlgn="base">
        <a:spcBef>
          <a:spcPct val="0"/>
        </a:spcBef>
        <a:spcAft>
          <a:spcPct val="0"/>
        </a:spcAft>
        <a:defRPr sz="4400">
          <a:solidFill>
            <a:schemeClr val="tx2"/>
          </a:solidFill>
          <a:latin typeface="Arial" pitchFamily="-72" charset="0"/>
          <a:ea typeface="ＭＳ Ｐゴシック" pitchFamily="-72" charset="-128"/>
          <a:cs typeface="ＭＳ Ｐゴシック" pitchFamily="-72" charset="-128"/>
        </a:defRPr>
      </a:lvl9pPr>
    </p:titleStyle>
    <p:bodyStyle>
      <a:lvl1pPr marL="342900" indent="-342900" algn="l" rtl="0" eaLnBrk="0" fontAlgn="base" hangingPunct="0">
        <a:spcBef>
          <a:spcPct val="20000"/>
        </a:spcBef>
        <a:spcAft>
          <a:spcPct val="0"/>
        </a:spcAft>
        <a:buClr>
          <a:srgbClr val="EB3958"/>
        </a:buClr>
        <a:buFont typeface="Wingdings" pitchFamily="-7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EB3958"/>
        </a:buClr>
        <a:buChar char="-"/>
        <a:defRPr sz="2100">
          <a:solidFill>
            <a:schemeClr val="tx1"/>
          </a:solidFill>
          <a:latin typeface="+mn-lt"/>
          <a:ea typeface="+mn-ea"/>
        </a:defRPr>
      </a:lvl2pPr>
      <a:lvl3pPr marL="1143000" indent="-228600" algn="l" rtl="0" eaLnBrk="0" fontAlgn="base" hangingPunct="0">
        <a:spcBef>
          <a:spcPct val="20000"/>
        </a:spcBef>
        <a:spcAft>
          <a:spcPct val="0"/>
        </a:spcAft>
        <a:buClr>
          <a:srgbClr val="EB3958"/>
        </a:buClr>
        <a:buFont typeface="Wingdings" pitchFamily="-72" charset="2"/>
        <a:buChar char="§"/>
        <a:defRPr>
          <a:solidFill>
            <a:schemeClr val="tx1"/>
          </a:solidFill>
          <a:latin typeface="+mn-lt"/>
          <a:ea typeface="+mn-ea"/>
        </a:defRPr>
      </a:lvl3pPr>
      <a:lvl4pPr marL="1600200" indent="-228600" algn="l" rtl="0" eaLnBrk="0" fontAlgn="base" hangingPunct="0">
        <a:spcBef>
          <a:spcPct val="20000"/>
        </a:spcBef>
        <a:spcAft>
          <a:spcPct val="0"/>
        </a:spcAft>
        <a:buClr>
          <a:srgbClr val="EB3958"/>
        </a:buClr>
        <a:buFont typeface="Wingdings" pitchFamily="-72" charset="2"/>
        <a:buChar char="§"/>
        <a:defRPr sz="1600">
          <a:solidFill>
            <a:schemeClr val="tx1"/>
          </a:solidFill>
          <a:latin typeface="+mn-lt"/>
          <a:ea typeface="+mn-ea"/>
        </a:defRPr>
      </a:lvl4pPr>
      <a:lvl5pPr marL="2057400" indent="-228600" algn="l" rtl="0" eaLnBrk="0" fontAlgn="base" hangingPunct="0">
        <a:spcBef>
          <a:spcPct val="20000"/>
        </a:spcBef>
        <a:spcAft>
          <a:spcPct val="0"/>
        </a:spcAft>
        <a:buClr>
          <a:srgbClr val="EB3958"/>
        </a:buClr>
        <a:buFont typeface="Wingdings" pitchFamily="-72" charset="2"/>
        <a:buChar char="§"/>
        <a:defRPr sz="14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audio" Target="file:///\\localhost\Users\Mark\Desktop\Clients-Working\SmartMusic%20Parent%20Night%20Presentation\13.Concerto%20IV,%20en%20Sol%20Majeur,%20BWV%201049%20-%20III.%20Presto.mp3" TargetMode="External"/><Relationship Id="rId5" Type="http://schemas.openxmlformats.org/officeDocument/2006/relationships/image" Target="../media/image8.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5400" dirty="0" smtClean="0">
                <a:solidFill>
                  <a:schemeClr val="bg1"/>
                </a:solidFill>
              </a:rPr>
              <a:t>Welcome Parents!</a:t>
            </a:r>
            <a:endParaRPr lang="en-US" sz="5400" dirty="0"/>
          </a:p>
        </p:txBody>
      </p:sp>
      <p:pic>
        <p:nvPicPr>
          <p:cNvPr id="4" name="Picture 3" descr="Teacher w students_150dpi.jpg"/>
          <p:cNvPicPr>
            <a:picLocks noChangeAspect="1"/>
          </p:cNvPicPr>
          <p:nvPr/>
        </p:nvPicPr>
        <p:blipFill>
          <a:blip r:embed="rId3"/>
          <a:stretch>
            <a:fillRect/>
          </a:stretch>
        </p:blipFill>
        <p:spPr>
          <a:xfrm>
            <a:off x="1475112" y="1600200"/>
            <a:ext cx="5674468" cy="4953000"/>
          </a:xfrm>
          <a:prstGeom prst="rect">
            <a:avLst/>
          </a:prstGeom>
        </p:spPr>
      </p:pic>
    </p:spTree>
  </p:cSld>
  <p:clrMapOvr>
    <a:masterClrMapping/>
  </p:clrMapOvr>
  <p:transition advTm="15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M screen shot.jpg"/>
          <p:cNvPicPr>
            <a:picLocks noChangeAspect="1"/>
          </p:cNvPicPr>
          <p:nvPr/>
        </p:nvPicPr>
        <p:blipFill>
          <a:blip r:embed="rId3"/>
          <a:stretch>
            <a:fillRect/>
          </a:stretch>
        </p:blipFill>
        <p:spPr>
          <a:xfrm>
            <a:off x="323528" y="2420888"/>
            <a:ext cx="8435280" cy="3915957"/>
          </a:xfrm>
          <a:prstGeom prst="rect">
            <a:avLst/>
          </a:prstGeom>
        </p:spPr>
      </p:pic>
      <p:sp>
        <p:nvSpPr>
          <p:cNvPr id="4" name="Title 3"/>
          <p:cNvSpPr>
            <a:spLocks noGrp="1"/>
          </p:cNvSpPr>
          <p:nvPr>
            <p:ph type="title"/>
          </p:nvPr>
        </p:nvSpPr>
        <p:spPr/>
        <p:txBody>
          <a:bodyPr/>
          <a:lstStyle/>
          <a:p>
            <a:r>
              <a:rPr lang="en-US" sz="3600" dirty="0" smtClean="0"/>
              <a:t>SmartMusic is Interactive Music Software</a:t>
            </a:r>
            <a:endParaRPr lang="en-US" sz="3600" dirty="0"/>
          </a:p>
        </p:txBody>
      </p:sp>
      <p:sp>
        <p:nvSpPr>
          <p:cNvPr id="6" name="TextBox 5"/>
          <p:cNvSpPr txBox="1"/>
          <p:nvPr/>
        </p:nvSpPr>
        <p:spPr>
          <a:xfrm>
            <a:off x="395536" y="1844824"/>
            <a:ext cx="8496944" cy="461665"/>
          </a:xfrm>
          <a:prstGeom prst="rect">
            <a:avLst/>
          </a:prstGeom>
          <a:noFill/>
        </p:spPr>
        <p:txBody>
          <a:bodyPr wrap="square" rtlCol="0">
            <a:spAutoFit/>
          </a:bodyPr>
          <a:lstStyle/>
          <a:p>
            <a:r>
              <a:rPr lang="en-US" sz="2000" dirty="0" smtClean="0"/>
              <a:t>As music appears on-screen, students play along</a:t>
            </a:r>
            <a:r>
              <a:rPr lang="en-US" dirty="0" smtClean="0"/>
              <a:t>:</a:t>
            </a:r>
            <a:endParaRPr lang="en-US" dirty="0"/>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5000"/>
                            </p:stCondLst>
                            <p:childTnLst>
                              <p:par>
                                <p:cTn id="13" presetID="10"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539552" y="1772816"/>
            <a:ext cx="7848600" cy="4419600"/>
          </a:xfrm>
        </p:spPr>
        <p:txBody>
          <a:bodyPr/>
          <a:lstStyle/>
          <a:p>
            <a:pPr eaLnBrk="1" hangingPunct="1">
              <a:spcBef>
                <a:spcPts val="1200"/>
              </a:spcBef>
              <a:spcAft>
                <a:spcPts val="1200"/>
              </a:spcAft>
            </a:pPr>
            <a:r>
              <a:rPr lang="en-US" dirty="0" smtClean="0"/>
              <a:t>﻿An annual subscription provides your student with:</a:t>
            </a:r>
          </a:p>
          <a:p>
            <a:pPr lvl="1" eaLnBrk="1" hangingPunct="1">
              <a:spcBef>
                <a:spcPts val="1200"/>
              </a:spcBef>
              <a:spcAft>
                <a:spcPts val="600"/>
              </a:spcAft>
            </a:pPr>
            <a:r>
              <a:rPr lang="en-US" sz="2400" dirty="0" smtClean="0"/>
              <a:t>Instant feedback to help them improve faster</a:t>
            </a:r>
          </a:p>
          <a:p>
            <a:pPr lvl="1" eaLnBrk="1" hangingPunct="1">
              <a:spcBef>
                <a:spcPts val="1200"/>
              </a:spcBef>
              <a:spcAft>
                <a:spcPts val="600"/>
              </a:spcAft>
            </a:pPr>
            <a:r>
              <a:rPr lang="en-US" sz="2400" dirty="0" smtClean="0"/>
              <a:t>A way to practice with professional accompaniment</a:t>
            </a:r>
          </a:p>
          <a:p>
            <a:pPr lvl="1" eaLnBrk="1" hangingPunct="1">
              <a:spcBef>
                <a:spcPts val="1200"/>
              </a:spcBef>
              <a:spcAft>
                <a:spcPts val="600"/>
              </a:spcAft>
            </a:pPr>
            <a:r>
              <a:rPr lang="en-US" sz="2400" dirty="0" smtClean="0"/>
              <a:t>Access to thousands of band, orchestra, </a:t>
            </a:r>
            <a:br>
              <a:rPr lang="en-US" sz="2400" dirty="0" smtClean="0"/>
            </a:br>
            <a:r>
              <a:rPr lang="en-US" sz="2400" dirty="0" smtClean="0"/>
              <a:t>and vocal pieces</a:t>
            </a:r>
          </a:p>
          <a:p>
            <a:pPr lvl="1" eaLnBrk="1" hangingPunct="1">
              <a:spcBef>
                <a:spcPts val="1200"/>
              </a:spcBef>
              <a:spcAft>
                <a:spcPts val="600"/>
              </a:spcAft>
            </a:pPr>
            <a:r>
              <a:rPr lang="en-US" sz="2400" dirty="0" smtClean="0"/>
              <a:t>The means to record and listen to their performances to hear how they really sound</a:t>
            </a:r>
          </a:p>
          <a:p>
            <a:pPr lvl="1" eaLnBrk="1" hangingPunct="1">
              <a:spcBef>
                <a:spcPts val="1200"/>
              </a:spcBef>
              <a:spcAft>
                <a:spcPts val="600"/>
              </a:spcAft>
            </a:pPr>
            <a:endParaRPr lang="en-US" sz="2400" dirty="0" smtClean="0"/>
          </a:p>
        </p:txBody>
      </p:sp>
      <p:sp>
        <p:nvSpPr>
          <p:cNvPr id="6" name="Rectangle 2"/>
          <p:cNvSpPr>
            <a:spLocks noGrp="1" noChangeArrowheads="1"/>
          </p:cNvSpPr>
          <p:nvPr>
            <p:ph type="title"/>
          </p:nvPr>
        </p:nvSpPr>
        <p:spPr>
          <a:xfrm>
            <a:off x="685800" y="228600"/>
            <a:ext cx="6400800" cy="1295400"/>
          </a:xfrm>
        </p:spPr>
        <p:txBody>
          <a:bodyPr/>
          <a:lstStyle/>
          <a:p>
            <a:pPr eaLnBrk="1" hangingPunct="1">
              <a:lnSpc>
                <a:spcPct val="90000"/>
              </a:lnSpc>
            </a:pPr>
            <a:r>
              <a:rPr lang="en-US" sz="3600" dirty="0" smtClean="0"/>
              <a:t>Students Learn Faster </a:t>
            </a:r>
            <a:br>
              <a:rPr lang="en-US" sz="3600" dirty="0" smtClean="0"/>
            </a:br>
            <a:r>
              <a:rPr lang="en-US" sz="3600" dirty="0" smtClean="0"/>
              <a:t>with SmartMusic</a:t>
            </a:r>
            <a:endParaRPr lang="en-US" sz="3600" dirty="0"/>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2000"/>
                                        <p:tgtEl>
                                          <p:spTgt spid="17411">
                                            <p:txEl>
                                              <p:pRg st="0" end="0"/>
                                            </p:tx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2000"/>
                                        <p:tgtEl>
                                          <p:spTgt spid="17411">
                                            <p:txEl>
                                              <p:pRg st="1" end="1"/>
                                            </p:txEl>
                                          </p:spTgt>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2000"/>
                                        <p:tgtEl>
                                          <p:spTgt spid="17411">
                                            <p:txEl>
                                              <p:pRg st="2" end="2"/>
                                            </p:txEl>
                                          </p:spTgt>
                                        </p:tgtEl>
                                      </p:cBhvr>
                                    </p:animEffect>
                                  </p:childTnLst>
                                </p:cTn>
                              </p:par>
                            </p:childTnLst>
                          </p:cTn>
                        </p:par>
                        <p:par>
                          <p:cTn id="19" fill="hold">
                            <p:stCondLst>
                              <p:cond delay="6000"/>
                            </p:stCondLst>
                            <p:childTnLst>
                              <p:par>
                                <p:cTn id="20" presetID="10" presetClass="entr" presetSubtype="0" fill="hold" grpId="0" nodeType="after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fade">
                                      <p:cBhvr>
                                        <p:cTn id="22" dur="2000"/>
                                        <p:tgtEl>
                                          <p:spTgt spid="17411">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7411">
                                            <p:txEl>
                                              <p:pRg st="4" end="4"/>
                                            </p:txEl>
                                          </p:spTgt>
                                        </p:tgtEl>
                                        <p:attrNameLst>
                                          <p:attrName>style.visibility</p:attrName>
                                        </p:attrNameLst>
                                      </p:cBhvr>
                                      <p:to>
                                        <p:strVal val="visible"/>
                                      </p:to>
                                    </p:set>
                                    <p:animEffect transition="in" filter="fade">
                                      <p:cBhvr>
                                        <p:cTn id="25" dur="20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762000" y="1981200"/>
            <a:ext cx="7848600" cy="4419600"/>
          </a:xfrm>
        </p:spPr>
        <p:txBody>
          <a:bodyPr/>
          <a:lstStyle/>
          <a:p>
            <a:pPr eaLnBrk="1" hangingPunct="1">
              <a:spcBef>
                <a:spcPts val="1200"/>
              </a:spcBef>
              <a:spcAft>
                <a:spcPts val="1200"/>
              </a:spcAft>
            </a:pPr>
            <a:r>
              <a:rPr lang="en-US" dirty="0" err="1" smtClean="0"/>
              <a:t>﻿﻿</a:t>
            </a:r>
            <a:r>
              <a:rPr lang="en-US" dirty="0" smtClean="0"/>
              <a:t>All for the price of one </a:t>
            </a:r>
            <a:r>
              <a:rPr lang="en-US" i="1" dirty="0" smtClean="0"/>
              <a:t>latté a month!</a:t>
            </a:r>
            <a:endParaRPr lang="en-US" sz="1700" i="1" dirty="0" smtClean="0"/>
          </a:p>
          <a:p>
            <a:pPr eaLnBrk="1" hangingPunct="1">
              <a:spcBef>
                <a:spcPts val="1200"/>
              </a:spcBef>
              <a:spcAft>
                <a:spcPts val="1200"/>
              </a:spcAft>
            </a:pPr>
            <a:r>
              <a:rPr lang="en-US" dirty="0" smtClean="0"/>
              <a:t>Getting started is easy</a:t>
            </a:r>
          </a:p>
        </p:txBody>
      </p:sp>
      <p:sp>
        <p:nvSpPr>
          <p:cNvPr id="8" name="Rectangle 2"/>
          <p:cNvSpPr>
            <a:spLocks noGrp="1" noChangeArrowheads="1"/>
          </p:cNvSpPr>
          <p:nvPr>
            <p:ph type="title"/>
          </p:nvPr>
        </p:nvSpPr>
        <p:spPr>
          <a:xfrm>
            <a:off x="685800" y="228600"/>
            <a:ext cx="6400800" cy="1295400"/>
          </a:xfrm>
        </p:spPr>
        <p:txBody>
          <a:bodyPr/>
          <a:lstStyle/>
          <a:p>
            <a:pPr eaLnBrk="1" hangingPunct="1">
              <a:lnSpc>
                <a:spcPct val="90000"/>
              </a:lnSpc>
            </a:pPr>
            <a:r>
              <a:rPr lang="en-US" sz="3600" dirty="0" smtClean="0"/>
              <a:t>Students Learn Faster </a:t>
            </a:r>
            <a:br>
              <a:rPr lang="en-US" sz="3600" dirty="0" smtClean="0"/>
            </a:br>
            <a:r>
              <a:rPr lang="en-US" sz="3600" dirty="0" smtClean="0"/>
              <a:t>with SmartMusic</a:t>
            </a:r>
            <a:endParaRPr lang="en-US" sz="3600" dirty="0"/>
          </a:p>
        </p:txBody>
      </p:sp>
      <p:pic>
        <p:nvPicPr>
          <p:cNvPr id="5" name="Picture 4" descr="Latte.jpg"/>
          <p:cNvPicPr>
            <a:picLocks noChangeAspect="1"/>
          </p:cNvPicPr>
          <p:nvPr/>
        </p:nvPicPr>
        <p:blipFill>
          <a:blip r:embed="rId3"/>
          <a:stretch>
            <a:fillRect/>
          </a:stretch>
        </p:blipFill>
        <p:spPr>
          <a:xfrm>
            <a:off x="4572000" y="2743200"/>
            <a:ext cx="3657600" cy="2743200"/>
          </a:xfrm>
          <a:prstGeom prst="rect">
            <a:avLst/>
          </a:prstGeom>
        </p:spPr>
      </p:pic>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2000"/>
                                        <p:tgtEl>
                                          <p:spTgt spid="17411">
                                            <p:txEl>
                                              <p:pRg st="0" end="0"/>
                                            </p:tx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2000"/>
                                        <p:tgtEl>
                                          <p:spTgt spid="17411">
                                            <p:txEl>
                                              <p:pRg st="1" end="1"/>
                                            </p:txEl>
                                          </p:spTgt>
                                        </p:tgtEl>
                                      </p:cBhvr>
                                    </p:animEffect>
                                  </p:childTnLst>
                                </p:cTn>
                              </p:par>
                            </p:childTnLst>
                          </p:cTn>
                        </p:par>
                        <p:par>
                          <p:cTn id="15" fill="hold">
                            <p:stCondLst>
                              <p:cond delay="4000"/>
                            </p:stCondLst>
                            <p:childTnLst>
                              <p:par>
                                <p:cTn id="16" presetID="10" presetClass="entr" presetSubtype="0"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Thank you for your support of the school’s music program!</a:t>
            </a:r>
            <a:endParaRPr lang="en-US" sz="3600" dirty="0"/>
          </a:p>
        </p:txBody>
      </p:sp>
      <p:pic>
        <p:nvPicPr>
          <p:cNvPr id="6" name="Picture 5" descr="Teacher w students_150dpi.jpg"/>
          <p:cNvPicPr>
            <a:picLocks noChangeAspect="1"/>
          </p:cNvPicPr>
          <p:nvPr/>
        </p:nvPicPr>
        <p:blipFill>
          <a:blip r:embed="rId4"/>
          <a:stretch>
            <a:fillRect/>
          </a:stretch>
        </p:blipFill>
        <p:spPr>
          <a:xfrm>
            <a:off x="1524000" y="1631333"/>
            <a:ext cx="5638800" cy="4921867"/>
          </a:xfrm>
          <a:prstGeom prst="rect">
            <a:avLst/>
          </a:prstGeom>
        </p:spPr>
      </p:pic>
      <p:pic>
        <p:nvPicPr>
          <p:cNvPr id="9" name="13.Concerto IV, en Sol Majeur, BWV 1049 - III. Presto.mp3">
            <a:hlinkClick r:id="" action="ppaction://media"/>
          </p:cNvPr>
          <p:cNvPicPr>
            <a:picLocks noRot="1" noChangeAspect="1"/>
          </p:cNvPicPr>
          <p:nvPr>
            <a:audioFile r:link="rId1"/>
          </p:nvPr>
        </p:nvPicPr>
        <p:blipFill>
          <a:blip r:embed="rId5"/>
          <a:stretch>
            <a:fillRect/>
          </a:stretch>
        </p:blipFill>
        <p:spPr>
          <a:xfrm>
            <a:off x="4465638" y="3322638"/>
            <a:ext cx="212725" cy="212725"/>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3000"/>
                                        <p:tgtEl>
                                          <p:spTgt spid="17410"/>
                                        </p:tgtEl>
                                      </p:cBhvr>
                                    </p:animEffect>
                                  </p:childTnLst>
                                </p:cTn>
                              </p:par>
                            </p:childTnLst>
                          </p:cTn>
                        </p:par>
                        <p:par>
                          <p:cTn id="8" fill="hold">
                            <p:stCondLst>
                              <p:cond delay="3000"/>
                            </p:stCondLst>
                            <p:childTnLst>
                              <p:par>
                                <p:cTn id="9" presetID="1" presetClass="mediacall" presetSubtype="0" fill="hold" nodeType="afterEffect">
                                  <p:stCondLst>
                                    <p:cond delay="0"/>
                                  </p:stCondLst>
                                  <p:childTnLst>
                                    <p:cmd type="call" cmd="playFrom(0.0)">
                                      <p:cBhvr>
                                        <p:cTn id="10" dur="295443"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1"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bldLst>
      <p:bldP spid="174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Music and Brain Development</a:t>
            </a:r>
            <a:endParaRPr lang="en-US" sz="3600" dirty="0"/>
          </a:p>
        </p:txBody>
      </p:sp>
      <p:sp>
        <p:nvSpPr>
          <p:cNvPr id="17411" name="Rectangle 3"/>
          <p:cNvSpPr>
            <a:spLocks noGrp="1" noChangeArrowheads="1"/>
          </p:cNvSpPr>
          <p:nvPr>
            <p:ph type="body" idx="1"/>
          </p:nvPr>
        </p:nvSpPr>
        <p:spPr>
          <a:xfrm>
            <a:off x="539552" y="1981200"/>
            <a:ext cx="8280920" cy="4419600"/>
          </a:xfrm>
        </p:spPr>
        <p:txBody>
          <a:bodyPr/>
          <a:lstStyle/>
          <a:p>
            <a:pPr eaLnBrk="1" hangingPunct="1">
              <a:spcBef>
                <a:spcPts val="1200"/>
              </a:spcBef>
              <a:spcAft>
                <a:spcPts val="0"/>
              </a:spcAft>
            </a:pPr>
            <a:r>
              <a:rPr lang="en-US" dirty="0" smtClean="0"/>
              <a:t>“Music produces profound, lasting changes in the brain.”                </a:t>
            </a:r>
            <a:br>
              <a:rPr lang="en-US" dirty="0" smtClean="0"/>
            </a:br>
            <a:r>
              <a:rPr lang="en-US" dirty="0" smtClean="0"/>
              <a:t>                                           </a:t>
            </a:r>
            <a:r>
              <a:rPr lang="en-US" sz="1800" dirty="0" smtClean="0"/>
              <a:t>– </a:t>
            </a:r>
            <a:r>
              <a:rPr lang="en-US" sz="1800" i="1" dirty="0" smtClean="0"/>
              <a:t>Scientific American,</a:t>
            </a:r>
            <a:r>
              <a:rPr lang="en-US" sz="1800" dirty="0" smtClean="0"/>
              <a:t> November 2010</a:t>
            </a:r>
          </a:p>
          <a:p>
            <a:pPr eaLnBrk="1" hangingPunct="1">
              <a:lnSpc>
                <a:spcPts val="3000"/>
              </a:lnSpc>
              <a:spcBef>
                <a:spcPts val="1800"/>
              </a:spcBef>
            </a:pPr>
            <a:r>
              <a:rPr lang="en-US" dirty="0" smtClean="0"/>
              <a:t>And neurologists have found that music instruction can impact a baby's brain more than any other activity.</a:t>
            </a:r>
          </a:p>
        </p:txBody>
      </p:sp>
      <p:pic>
        <p:nvPicPr>
          <p:cNvPr id="8" name="Picture 7" descr="Baby 1.jpg"/>
          <p:cNvPicPr>
            <a:picLocks noChangeAspect="1"/>
          </p:cNvPicPr>
          <p:nvPr/>
        </p:nvPicPr>
        <p:blipFill>
          <a:blip r:embed="rId3"/>
          <a:stretch>
            <a:fillRect/>
          </a:stretch>
        </p:blipFill>
        <p:spPr>
          <a:xfrm>
            <a:off x="895350" y="4114800"/>
            <a:ext cx="1390650" cy="2085975"/>
          </a:xfrm>
          <a:prstGeom prst="rect">
            <a:avLst/>
          </a:prstGeom>
        </p:spPr>
      </p:pic>
      <p:pic>
        <p:nvPicPr>
          <p:cNvPr id="10" name="Picture 9" descr="Baby 3.jpg"/>
          <p:cNvPicPr>
            <a:picLocks noChangeAspect="1"/>
          </p:cNvPicPr>
          <p:nvPr/>
        </p:nvPicPr>
        <p:blipFill>
          <a:blip r:embed="rId4"/>
          <a:stretch>
            <a:fillRect/>
          </a:stretch>
        </p:blipFill>
        <p:spPr>
          <a:xfrm>
            <a:off x="5181600" y="4038600"/>
            <a:ext cx="2554014" cy="2057400"/>
          </a:xfrm>
          <a:prstGeom prst="rect">
            <a:avLst/>
          </a:prstGeom>
        </p:spPr>
      </p:pic>
      <p:pic>
        <p:nvPicPr>
          <p:cNvPr id="12" name="Picture 11" descr="Baby 2.jpg"/>
          <p:cNvPicPr>
            <a:picLocks noChangeAspect="1"/>
          </p:cNvPicPr>
          <p:nvPr/>
        </p:nvPicPr>
        <p:blipFill>
          <a:blip r:embed="rId5"/>
          <a:stretch>
            <a:fillRect/>
          </a:stretch>
        </p:blipFill>
        <p:spPr>
          <a:xfrm>
            <a:off x="2581275" y="4267200"/>
            <a:ext cx="2752725" cy="1828800"/>
          </a:xfrm>
          <a:prstGeom prst="rect">
            <a:avLst/>
          </a:prstGeom>
        </p:spPr>
      </p:pic>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3000"/>
                                        <p:tgtEl>
                                          <p:spTgt spid="17410"/>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17411">
                                            <p:txEl>
                                              <p:pRg st="0" end="0"/>
                                            </p:txEl>
                                          </p:spTgt>
                                        </p:tgtEl>
                                        <p:attrNameLst>
                                          <p:attrName>style.visibility</p:attrName>
                                        </p:attrNameLst>
                                      </p:cBhvr>
                                      <p:to>
                                        <p:strVal val="visible"/>
                                      </p:to>
                                    </p:set>
                                    <p:animEffect transition="in" filter="fade">
                                      <p:cBhvr>
                                        <p:cTn id="11" dur="2000"/>
                                        <p:tgtEl>
                                          <p:spTgt spid="17411">
                                            <p:txEl>
                                              <p:pRg st="0" end="0"/>
                                            </p:txEl>
                                          </p:spTgt>
                                        </p:tgtEl>
                                      </p:cBhvr>
                                    </p:animEffect>
                                  </p:childTnLst>
                                </p:cTn>
                              </p:par>
                            </p:childTnLst>
                          </p:cTn>
                        </p:par>
                        <p:par>
                          <p:cTn id="12" fill="hold">
                            <p:stCondLst>
                              <p:cond delay="5000"/>
                            </p:stCondLst>
                            <p:childTnLst>
                              <p:par>
                                <p:cTn id="13" presetID="10" presetClass="entr" presetSubtype="0" fill="hold" grpId="0" nodeType="afterEffect">
                                  <p:stCondLst>
                                    <p:cond delay="0"/>
                                  </p:stCondLst>
                                  <p:childTnLst>
                                    <p:set>
                                      <p:cBhvr>
                                        <p:cTn id="14" dur="1" fill="hold">
                                          <p:stCondLst>
                                            <p:cond delay="0"/>
                                          </p:stCondLst>
                                        </p:cTn>
                                        <p:tgtEl>
                                          <p:spTgt spid="17411">
                                            <p:txEl>
                                              <p:pRg st="1" end="1"/>
                                            </p:txEl>
                                          </p:spTgt>
                                        </p:tgtEl>
                                        <p:attrNameLst>
                                          <p:attrName>style.visibility</p:attrName>
                                        </p:attrNameLst>
                                      </p:cBhvr>
                                      <p:to>
                                        <p:strVal val="visible"/>
                                      </p:to>
                                    </p:set>
                                    <p:animEffect transition="in" filter="fade">
                                      <p:cBhvr>
                                        <p:cTn id="15" dur="2000"/>
                                        <p:tgtEl>
                                          <p:spTgt spid="17411">
                                            <p:txEl>
                                              <p:pRg st="1" end="1"/>
                                            </p:txEl>
                                          </p:spTgt>
                                        </p:tgtEl>
                                      </p:cBhvr>
                                    </p:animEffect>
                                  </p:childTnLst>
                                </p:cTn>
                              </p:par>
                            </p:childTnLst>
                          </p:cTn>
                        </p:par>
                        <p:par>
                          <p:cTn id="16" fill="hold">
                            <p:stCondLst>
                              <p:cond delay="7000"/>
                            </p:stCondLst>
                            <p:childTnLst>
                              <p:par>
                                <p:cTn id="17" presetID="10"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3000"/>
                                        <p:tgtEl>
                                          <p:spTgt spid="8"/>
                                        </p:tgtEl>
                                      </p:cBhvr>
                                    </p:animEffect>
                                  </p:childTnLst>
                                </p:cTn>
                              </p:par>
                            </p:childTnLst>
                          </p:cTn>
                        </p:par>
                        <p:par>
                          <p:cTn id="20" fill="hold">
                            <p:stCondLst>
                              <p:cond delay="10000"/>
                            </p:stCondLst>
                            <p:childTnLst>
                              <p:par>
                                <p:cTn id="21" presetID="10" presetClass="entr" presetSubtype="0" fill="hold"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000"/>
                                        <p:tgtEl>
                                          <p:spTgt spid="12"/>
                                        </p:tgtEl>
                                      </p:cBhvr>
                                    </p:animEffect>
                                  </p:childTnLst>
                                </p:cTn>
                              </p:par>
                            </p:childTnLst>
                          </p:cTn>
                        </p:par>
                        <p:par>
                          <p:cTn id="24" fill="hold">
                            <p:stCondLst>
                              <p:cond delay="12000"/>
                            </p:stCondLst>
                            <p:childTnLst>
                              <p:par>
                                <p:cTn id="25" presetID="10" presetClass="entr" presetSubtype="0" fill="hold"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Love of Music Creates </a:t>
            </a:r>
            <a:br>
              <a:rPr lang="en-US" sz="3600" dirty="0" smtClean="0">
                <a:solidFill>
                  <a:schemeClr val="bg1"/>
                </a:solidFill>
              </a:rPr>
            </a:br>
            <a:r>
              <a:rPr lang="en-US" sz="3600" dirty="0" smtClean="0">
                <a:solidFill>
                  <a:schemeClr val="bg1"/>
                </a:solidFill>
              </a:rPr>
              <a:t>Life-long Success</a:t>
            </a:r>
            <a:endParaRPr lang="en-US" sz="3600" dirty="0"/>
          </a:p>
        </p:txBody>
      </p:sp>
      <p:sp>
        <p:nvSpPr>
          <p:cNvPr id="17411" name="Rectangle 3"/>
          <p:cNvSpPr>
            <a:spLocks noGrp="1" noChangeArrowheads="1"/>
          </p:cNvSpPr>
          <p:nvPr>
            <p:ph type="body" idx="1"/>
          </p:nvPr>
        </p:nvSpPr>
        <p:spPr>
          <a:xfrm>
            <a:off x="762000" y="1981200"/>
            <a:ext cx="7848600" cy="4419600"/>
          </a:xfrm>
        </p:spPr>
        <p:txBody>
          <a:bodyPr/>
          <a:lstStyle/>
          <a:p>
            <a:pPr eaLnBrk="1" hangingPunct="1">
              <a:lnSpc>
                <a:spcPts val="2700"/>
              </a:lnSpc>
            </a:pPr>
            <a:r>
              <a:rPr lang="en-US" dirty="0" smtClean="0"/>
              <a:t>﻿﻿﻿“We look for artists because those are the people who are going to fill 21</a:t>
            </a:r>
            <a:r>
              <a:rPr lang="en-US" baseline="30000" dirty="0" smtClean="0"/>
              <a:t>st</a:t>
            </a:r>
            <a:r>
              <a:rPr lang="en-US" dirty="0" smtClean="0"/>
              <a:t> Century jobs . . . they have to know the science . . . but they have to go beyond the science to serve the customer.”</a:t>
            </a:r>
          </a:p>
          <a:p>
            <a:pPr algn="r" eaLnBrk="1" hangingPunct="1">
              <a:lnSpc>
                <a:spcPts val="1800"/>
              </a:lnSpc>
              <a:spcBef>
                <a:spcPts val="0"/>
              </a:spcBef>
              <a:buNone/>
            </a:pPr>
            <a:r>
              <a:rPr lang="en-US" sz="2000" dirty="0" smtClean="0"/>
              <a:t>– Raymond </a:t>
            </a:r>
            <a:r>
              <a:rPr lang="en-US" sz="2000" dirty="0" err="1" smtClean="0"/>
              <a:t>Hartfield</a:t>
            </a:r>
            <a:r>
              <a:rPr lang="en-US" sz="2000" dirty="0" smtClean="0"/>
              <a:t>, AT&amp;T</a:t>
            </a:r>
          </a:p>
          <a:p>
            <a:pPr eaLnBrk="1" hangingPunct="1">
              <a:lnSpc>
                <a:spcPts val="3000"/>
              </a:lnSpc>
              <a:buNone/>
            </a:pPr>
            <a:endParaRPr lang="en-US" dirty="0" smtClean="0"/>
          </a:p>
          <a:p>
            <a:pPr eaLnBrk="1" hangingPunct="1">
              <a:lnSpc>
                <a:spcPts val="2700"/>
              </a:lnSpc>
              <a:spcBef>
                <a:spcPts val="0"/>
              </a:spcBef>
            </a:pPr>
            <a:r>
              <a:rPr lang="en-US" dirty="0" smtClean="0"/>
              <a:t>“Ah, music,” he said wiping his eyes.  “A magic far beyond all we do here.”</a:t>
            </a:r>
          </a:p>
          <a:p>
            <a:pPr algn="r" eaLnBrk="1" hangingPunct="1">
              <a:lnSpc>
                <a:spcPts val="2000"/>
              </a:lnSpc>
              <a:spcBef>
                <a:spcPts val="0"/>
              </a:spcBef>
              <a:buNone/>
            </a:pPr>
            <a:r>
              <a:rPr lang="en-US" sz="2000" dirty="0" smtClean="0"/>
              <a:t>					– </a:t>
            </a:r>
            <a:r>
              <a:rPr lang="en-US" sz="2000" dirty="0" err="1" smtClean="0"/>
              <a:t>Albus</a:t>
            </a:r>
            <a:r>
              <a:rPr lang="en-US" sz="2000" dirty="0" smtClean="0"/>
              <a:t> Dumbledore, </a:t>
            </a:r>
            <a:r>
              <a:rPr lang="en-US" sz="2000" i="1" dirty="0" smtClean="0"/>
              <a:t>Harry Potter</a:t>
            </a:r>
            <a:endParaRPr lang="en-US" sz="2000" dirty="0" smtClean="0"/>
          </a:p>
          <a:p>
            <a:pPr eaLnBrk="1" hangingPunct="1">
              <a:lnSpc>
                <a:spcPts val="3000"/>
              </a:lnSpc>
              <a:buNone/>
            </a:pPr>
            <a:r>
              <a:rPr lang="en-US" dirty="0" smtClean="0"/>
              <a:t>			</a:t>
            </a:r>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3000"/>
                                        <p:tgtEl>
                                          <p:spTgt spid="17410"/>
                                        </p:tgtEl>
                                      </p:cBhvr>
                                    </p:animEffect>
                                  </p:childTnLst>
                                </p:cTn>
                              </p:par>
                            </p:childTnLst>
                          </p:cTn>
                        </p:par>
                        <p:par>
                          <p:cTn id="8" fill="hold">
                            <p:stCondLst>
                              <p:cond delay="3000"/>
                            </p:stCondLst>
                            <p:childTnLst>
                              <p:par>
                                <p:cTn id="9" presetID="10" presetClass="entr" presetSubtype="0" fill="hold" grpId="1" nodeType="afterEffect">
                                  <p:stCondLst>
                                    <p:cond delay="0"/>
                                  </p:stCondLst>
                                  <p:childTnLst>
                                    <p:set>
                                      <p:cBhvr>
                                        <p:cTn id="10" dur="1" fill="hold">
                                          <p:stCondLst>
                                            <p:cond delay="0"/>
                                          </p:stCondLst>
                                        </p:cTn>
                                        <p:tgtEl>
                                          <p:spTgt spid="17411">
                                            <p:txEl>
                                              <p:pRg st="0" end="0"/>
                                            </p:txEl>
                                          </p:spTgt>
                                        </p:tgtEl>
                                        <p:attrNameLst>
                                          <p:attrName>style.visibility</p:attrName>
                                        </p:attrNameLst>
                                      </p:cBhvr>
                                      <p:to>
                                        <p:strVal val="visible"/>
                                      </p:to>
                                    </p:set>
                                    <p:animEffect transition="in" filter="fade">
                                      <p:cBhvr>
                                        <p:cTn id="11" dur="2000"/>
                                        <p:tgtEl>
                                          <p:spTgt spid="17411">
                                            <p:txEl>
                                              <p:pRg st="0" end="0"/>
                                            </p:txEl>
                                          </p:spTgt>
                                        </p:tgtEl>
                                      </p:cBhvr>
                                    </p:animEffect>
                                  </p:childTnLst>
                                </p:cTn>
                              </p:par>
                            </p:childTnLst>
                          </p:cTn>
                        </p:par>
                        <p:par>
                          <p:cTn id="12" fill="hold">
                            <p:stCondLst>
                              <p:cond delay="5000"/>
                            </p:stCondLst>
                            <p:childTnLst>
                              <p:par>
                                <p:cTn id="13" presetID="10" presetClass="entr" presetSubtype="0" fill="hold" grpId="1" nodeType="afterEffect">
                                  <p:stCondLst>
                                    <p:cond delay="0"/>
                                  </p:stCondLst>
                                  <p:childTnLst>
                                    <p:set>
                                      <p:cBhvr>
                                        <p:cTn id="14" dur="1" fill="hold">
                                          <p:stCondLst>
                                            <p:cond delay="0"/>
                                          </p:stCondLst>
                                        </p:cTn>
                                        <p:tgtEl>
                                          <p:spTgt spid="17411">
                                            <p:txEl>
                                              <p:pRg st="1" end="1"/>
                                            </p:txEl>
                                          </p:spTgt>
                                        </p:tgtEl>
                                        <p:attrNameLst>
                                          <p:attrName>style.visibility</p:attrName>
                                        </p:attrNameLst>
                                      </p:cBhvr>
                                      <p:to>
                                        <p:strVal val="visible"/>
                                      </p:to>
                                    </p:set>
                                    <p:animEffect transition="in" filter="fade">
                                      <p:cBhvr>
                                        <p:cTn id="15" dur="2000"/>
                                        <p:tgtEl>
                                          <p:spTgt spid="17411">
                                            <p:txEl>
                                              <p:pRg st="1" end="1"/>
                                            </p:txEl>
                                          </p:spTgt>
                                        </p:tgtEl>
                                      </p:cBhvr>
                                    </p:animEffect>
                                  </p:childTnLst>
                                </p:cTn>
                              </p:par>
                            </p:childTnLst>
                          </p:cTn>
                        </p:par>
                        <p:par>
                          <p:cTn id="16" fill="hold">
                            <p:stCondLst>
                              <p:cond delay="7000"/>
                            </p:stCondLst>
                            <p:childTnLst>
                              <p:par>
                                <p:cTn id="17" presetID="10" presetClass="entr" presetSubtype="0" fill="hold" grpId="1" nodeType="after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animEffect transition="in" filter="fade">
                                      <p:cBhvr>
                                        <p:cTn id="19" dur="2000"/>
                                        <p:tgtEl>
                                          <p:spTgt spid="17411">
                                            <p:txEl>
                                              <p:pRg st="3" end="3"/>
                                            </p:txEl>
                                          </p:spTgt>
                                        </p:tgtEl>
                                      </p:cBhvr>
                                    </p:animEffect>
                                  </p:childTnLst>
                                </p:cTn>
                              </p:par>
                            </p:childTnLst>
                          </p:cTn>
                        </p:par>
                        <p:par>
                          <p:cTn id="20" fill="hold">
                            <p:stCondLst>
                              <p:cond delay="9000"/>
                            </p:stCondLst>
                            <p:childTnLst>
                              <p:par>
                                <p:cTn id="21" presetID="10" presetClass="entr" presetSubtype="0" fill="hold" grpId="1" nodeType="after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animEffect transition="in" filter="fade">
                                      <p:cBhvr>
                                        <p:cTn id="23" dur="20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Love of Music Creates </a:t>
            </a:r>
            <a:br>
              <a:rPr lang="en-US" sz="3600" dirty="0" smtClean="0">
                <a:solidFill>
                  <a:schemeClr val="bg1"/>
                </a:solidFill>
              </a:rPr>
            </a:br>
            <a:r>
              <a:rPr lang="en-US" sz="3600" dirty="0" smtClean="0">
                <a:solidFill>
                  <a:schemeClr val="bg1"/>
                </a:solidFill>
              </a:rPr>
              <a:t>Life-long Success</a:t>
            </a:r>
            <a:endParaRPr lang="en-US" sz="3600" dirty="0"/>
          </a:p>
        </p:txBody>
      </p:sp>
      <p:sp>
        <p:nvSpPr>
          <p:cNvPr id="17411" name="Rectangle 3"/>
          <p:cNvSpPr>
            <a:spLocks noGrp="1" noChangeArrowheads="1"/>
          </p:cNvSpPr>
          <p:nvPr>
            <p:ph type="body" idx="1"/>
          </p:nvPr>
        </p:nvSpPr>
        <p:spPr>
          <a:xfrm>
            <a:off x="683568" y="1844824"/>
            <a:ext cx="7848600" cy="4419600"/>
          </a:xfrm>
        </p:spPr>
        <p:txBody>
          <a:bodyPr/>
          <a:lstStyle/>
          <a:p>
            <a:pPr eaLnBrk="1" hangingPunct="1">
              <a:lnSpc>
                <a:spcPts val="2700"/>
              </a:lnSpc>
            </a:pPr>
            <a:r>
              <a:rPr lang="en-US" dirty="0" smtClean="0"/>
              <a:t>﻿﻿﻿“Secondary students who participated in band or orchestra reported the lowest lifetime and current use of all substances (alcohol, tobacco, illicit drugs).”</a:t>
            </a:r>
          </a:p>
          <a:p>
            <a:pPr algn="r" eaLnBrk="1" hangingPunct="1">
              <a:lnSpc>
                <a:spcPts val="2400"/>
              </a:lnSpc>
              <a:spcBef>
                <a:spcPts val="1200"/>
              </a:spcBef>
              <a:buNone/>
            </a:pPr>
            <a:r>
              <a:rPr lang="en-US" sz="2000" dirty="0" smtClean="0"/>
              <a:t>		 – Texas Commission on Drug and Alcohol Abuse Report</a:t>
            </a:r>
            <a:br>
              <a:rPr lang="en-US" sz="2000" dirty="0" smtClean="0"/>
            </a:br>
            <a:endParaRPr lang="en-US" dirty="0" smtClean="0"/>
          </a:p>
          <a:p>
            <a:pPr eaLnBrk="1" hangingPunct="1">
              <a:lnSpc>
                <a:spcPts val="2700"/>
              </a:lnSpc>
              <a:spcBef>
                <a:spcPts val="1800"/>
              </a:spcBef>
            </a:pPr>
            <a:r>
              <a:rPr lang="en-US" dirty="0" smtClean="0"/>
              <a:t>“The life of the arts, far from being an interruption, a distraction in the life of a nation, is close to the center of a nation’s purpose—and is a test to the quality of a nation’s civilization.”</a:t>
            </a:r>
          </a:p>
          <a:p>
            <a:pPr algn="r" eaLnBrk="1" hangingPunct="1">
              <a:spcBef>
                <a:spcPts val="0"/>
              </a:spcBef>
              <a:buNone/>
            </a:pPr>
            <a:r>
              <a:rPr lang="en-US" sz="2000" dirty="0" smtClean="0"/>
              <a:t>	– John F. Kennedy</a:t>
            </a:r>
          </a:p>
          <a:p>
            <a:pPr eaLnBrk="1" hangingPunct="1">
              <a:lnSpc>
                <a:spcPts val="3000"/>
              </a:lnSpc>
              <a:buNone/>
            </a:pPr>
            <a:r>
              <a:rPr lang="en-US" dirty="0" smtClean="0"/>
              <a:t>			</a:t>
            </a:r>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childTnLst>
                                    <p:set>
                                      <p:cBhvr>
                                        <p:cTn id="6" dur="1" fill="hold">
                                          <p:stCondLst>
                                            <p:cond delay="0"/>
                                          </p:stCondLst>
                                        </p:cTn>
                                        <p:tgtEl>
                                          <p:spTgt spid="17410"/>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2000"/>
                                        <p:tgtEl>
                                          <p:spTgt spid="17411">
                                            <p:txEl>
                                              <p:pRg st="0" end="0"/>
                                            </p:tx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2000"/>
                                        <p:tgtEl>
                                          <p:spTgt spid="17411">
                                            <p:txEl>
                                              <p:pRg st="1" end="1"/>
                                            </p:txEl>
                                          </p:spTgt>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3000"/>
                                        <p:tgtEl>
                                          <p:spTgt spid="17411">
                                            <p:txEl>
                                              <p:pRg st="2" end="2"/>
                                            </p:txEl>
                                          </p:spTgt>
                                        </p:tgtEl>
                                      </p:cBhvr>
                                    </p:animEffect>
                                  </p:childTnLst>
                                </p:cTn>
                              </p:par>
                            </p:childTnLst>
                          </p:cTn>
                        </p:par>
                        <p:par>
                          <p:cTn id="19" fill="hold">
                            <p:stCondLst>
                              <p:cond delay="7000"/>
                            </p:stCondLst>
                            <p:childTnLst>
                              <p:par>
                                <p:cTn id="20" presetID="10" presetClass="entr" presetSubtype="0" fill="hold" grpId="0" nodeType="after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fade">
                                      <p:cBhvr>
                                        <p:cTn id="22" dur="20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1"/>
      <p:bldP spid="174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Love of Music Creates </a:t>
            </a:r>
            <a:br>
              <a:rPr lang="en-US" sz="3600" dirty="0" smtClean="0">
                <a:solidFill>
                  <a:schemeClr val="bg1"/>
                </a:solidFill>
              </a:rPr>
            </a:br>
            <a:r>
              <a:rPr lang="en-US" sz="3600" dirty="0" smtClean="0">
                <a:solidFill>
                  <a:schemeClr val="bg1"/>
                </a:solidFill>
              </a:rPr>
              <a:t>Life-long Success</a:t>
            </a:r>
            <a:endParaRPr lang="en-US" sz="3600" dirty="0"/>
          </a:p>
        </p:txBody>
      </p:sp>
      <p:sp>
        <p:nvSpPr>
          <p:cNvPr id="17411" name="Rectangle 3"/>
          <p:cNvSpPr>
            <a:spLocks noGrp="1" noChangeArrowheads="1"/>
          </p:cNvSpPr>
          <p:nvPr>
            <p:ph type="body" idx="1"/>
          </p:nvPr>
        </p:nvSpPr>
        <p:spPr>
          <a:xfrm>
            <a:off x="539552" y="1700808"/>
            <a:ext cx="7848600" cy="4419600"/>
          </a:xfrm>
        </p:spPr>
        <p:txBody>
          <a:bodyPr/>
          <a:lstStyle/>
          <a:p>
            <a:pPr eaLnBrk="1" hangingPunct="1">
              <a:lnSpc>
                <a:spcPts val="2700"/>
              </a:lnSpc>
              <a:spcBef>
                <a:spcPts val="0"/>
              </a:spcBef>
              <a:spcAft>
                <a:spcPts val="1800"/>
              </a:spcAft>
            </a:pPr>
            <a:r>
              <a:rPr lang="en-US" sz="2200" dirty="0" smtClean="0"/>
              <a:t>﻿﻿﻿“When I hear people asking how do we fix the education system, I tell them we need to do the opposite of . . . cutting budgets, by cutting music programs . . . Nothing could be stupider than removing the ability for the left and right brains to function.</a:t>
            </a:r>
            <a:endParaRPr lang="en-US" sz="1050" dirty="0" smtClean="0"/>
          </a:p>
          <a:p>
            <a:pPr eaLnBrk="1" hangingPunct="1">
              <a:lnSpc>
                <a:spcPts val="2700"/>
              </a:lnSpc>
              <a:spcBef>
                <a:spcPts val="0"/>
              </a:spcBef>
              <a:buNone/>
            </a:pPr>
            <a:r>
              <a:rPr lang="en-US" sz="2200" dirty="0" smtClean="0"/>
              <a:t>	Ask a CEO what they are looking for in an employee and they say they need people who understand teamwork, people who are disciplined, people who understand the big picture.  You know what they need?  They need musicians.”</a:t>
            </a:r>
          </a:p>
          <a:p>
            <a:pPr algn="r" eaLnBrk="1" hangingPunct="1">
              <a:spcBef>
                <a:spcPts val="0"/>
              </a:spcBef>
              <a:buNone/>
            </a:pPr>
            <a:r>
              <a:rPr lang="en-US" sz="2000" dirty="0" smtClean="0"/>
              <a:t>		 	– Former Arkansas Governor Mike </a:t>
            </a:r>
            <a:r>
              <a:rPr lang="en-US" sz="2000" dirty="0" err="1" smtClean="0"/>
              <a:t>Huckabee</a:t>
            </a:r>
            <a:endParaRPr lang="en-US" sz="2000" dirty="0" smtClean="0"/>
          </a:p>
          <a:p>
            <a:pPr eaLnBrk="1" hangingPunct="1">
              <a:lnSpc>
                <a:spcPts val="3000"/>
              </a:lnSpc>
              <a:buNone/>
            </a:pPr>
            <a:endParaRPr lang="en-US" sz="1800" dirty="0" smtClean="0"/>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3000"/>
                                        <p:tgtEl>
                                          <p:spTgt spid="17411">
                                            <p:txEl>
                                              <p:pRg st="0" end="0"/>
                                            </p:txEl>
                                          </p:spTgt>
                                        </p:tgtEl>
                                      </p:cBhvr>
                                    </p:animEffect>
                                  </p:childTnLst>
                                </p:cTn>
                              </p:par>
                            </p:childTnLst>
                          </p:cTn>
                        </p:par>
                        <p:par>
                          <p:cTn id="11" fill="hold">
                            <p:stCondLst>
                              <p:cond delay="3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3000"/>
                                        <p:tgtEl>
                                          <p:spTgt spid="17411">
                                            <p:txEl>
                                              <p:pRg st="1" end="1"/>
                                            </p:txEl>
                                          </p:spTgt>
                                        </p:tgtEl>
                                      </p:cBhvr>
                                    </p:animEffect>
                                  </p:childTnLst>
                                </p:cTn>
                              </p:par>
                            </p:childTnLst>
                          </p:cTn>
                        </p:par>
                        <p:par>
                          <p:cTn id="15" fill="hold">
                            <p:stCondLst>
                              <p:cond delay="6000"/>
                            </p:stCondLst>
                            <p:childTnLst>
                              <p:par>
                                <p:cTn id="16" presetID="10" presetClass="entr" presetSubtype="0" fill="hold" grpId="0" nodeType="after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30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The Value of Music Education</a:t>
            </a:r>
            <a:endParaRPr lang="en-US" sz="3600" dirty="0"/>
          </a:p>
        </p:txBody>
      </p:sp>
      <p:sp>
        <p:nvSpPr>
          <p:cNvPr id="17411" name="Rectangle 3"/>
          <p:cNvSpPr>
            <a:spLocks noGrp="1" noChangeArrowheads="1"/>
          </p:cNvSpPr>
          <p:nvPr>
            <p:ph type="body" idx="1"/>
          </p:nvPr>
        </p:nvSpPr>
        <p:spPr>
          <a:xfrm>
            <a:off x="762000" y="1981200"/>
            <a:ext cx="7848600" cy="4419600"/>
          </a:xfrm>
        </p:spPr>
        <p:txBody>
          <a:bodyPr/>
          <a:lstStyle/>
          <a:p>
            <a:pPr eaLnBrk="1" hangingPunct="1">
              <a:spcBef>
                <a:spcPts val="1200"/>
              </a:spcBef>
              <a:spcAft>
                <a:spcPts val="1200"/>
              </a:spcAft>
            </a:pPr>
            <a:r>
              <a:rPr lang="en-US" dirty="0" err="1" smtClean="0"/>
              <a:t>﻿﻿Young</a:t>
            </a:r>
            <a:r>
              <a:rPr lang="en-US" dirty="0" smtClean="0"/>
              <a:t> people who consistently participate in comprehensive, sequential, and rigorous arts programs are…</a:t>
            </a:r>
          </a:p>
        </p:txBody>
      </p:sp>
    </p:spTree>
  </p:cSld>
  <p:clrMapOvr>
    <a:masterClrMapping/>
  </p:clrMapOvr>
  <p:transition advTm="8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3000"/>
                                        <p:tgtEl>
                                          <p:spTgt spid="17410"/>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17411">
                                            <p:txEl>
                                              <p:pRg st="0" end="0"/>
                                            </p:txEl>
                                          </p:spTgt>
                                        </p:tgtEl>
                                        <p:attrNameLst>
                                          <p:attrName>style.visibility</p:attrName>
                                        </p:attrNameLst>
                                      </p:cBhvr>
                                      <p:to>
                                        <p:strVal val="visible"/>
                                      </p:to>
                                    </p:set>
                                    <p:animEffect transition="in" filter="fade">
                                      <p:cBhvr>
                                        <p:cTn id="11" dur="20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539552" y="1981200"/>
            <a:ext cx="8352928" cy="4419600"/>
          </a:xfrm>
        </p:spPr>
        <p:txBody>
          <a:bodyPr/>
          <a:lstStyle/>
          <a:p>
            <a:pPr eaLnBrk="1" hangingPunct="1">
              <a:spcBef>
                <a:spcPts val="0"/>
              </a:spcBef>
              <a:spcAft>
                <a:spcPts val="600"/>
              </a:spcAft>
            </a:pPr>
            <a:r>
              <a:rPr lang="en-US" dirty="0" smtClean="0"/>
              <a:t>﻿﻿﻿4x more likely to be recognized for academic achievement</a:t>
            </a:r>
          </a:p>
          <a:p>
            <a:pPr eaLnBrk="1" hangingPunct="1">
              <a:spcBef>
                <a:spcPts val="0"/>
              </a:spcBef>
              <a:spcAft>
                <a:spcPts val="600"/>
              </a:spcAft>
            </a:pPr>
            <a:r>
              <a:rPr lang="en-US" dirty="0" smtClean="0"/>
              <a:t>3x more likely to be elected to class office at their schools</a:t>
            </a:r>
          </a:p>
          <a:p>
            <a:pPr eaLnBrk="1" hangingPunct="1">
              <a:spcBef>
                <a:spcPts val="0"/>
              </a:spcBef>
              <a:spcAft>
                <a:spcPts val="600"/>
              </a:spcAft>
            </a:pPr>
            <a:r>
              <a:rPr lang="en-US" dirty="0" smtClean="0"/>
              <a:t>4x more likely to win an award for writing an essay </a:t>
            </a:r>
            <a:br>
              <a:rPr lang="en-US" dirty="0" smtClean="0"/>
            </a:br>
            <a:r>
              <a:rPr lang="en-US" dirty="0" smtClean="0"/>
              <a:t>or poem</a:t>
            </a:r>
          </a:p>
          <a:p>
            <a:pPr marL="0" indent="0" algn="r" eaLnBrk="1" hangingPunct="1">
              <a:spcBef>
                <a:spcPts val="0"/>
              </a:spcBef>
              <a:spcAft>
                <a:spcPts val="600"/>
              </a:spcAft>
              <a:buNone/>
            </a:pPr>
            <a:r>
              <a:rPr lang="en-US" sz="2000" dirty="0" smtClean="0"/>
              <a:t>– </a:t>
            </a:r>
            <a:r>
              <a:rPr lang="en-US" sz="2000" i="1" dirty="0" smtClean="0"/>
              <a:t>Living the Arts through Language + Learning: A Report on Community based Youth Organizations, </a:t>
            </a:r>
            <a:r>
              <a:rPr lang="en-US" sz="2000" dirty="0" smtClean="0"/>
              <a:t>Shirley Brice Heath, Stanford University and Carnegie Foundation for the Advancement of Teaching, Americans for the Arts Monograph, November 1998</a:t>
            </a:r>
          </a:p>
        </p:txBody>
      </p:sp>
      <p:sp>
        <p:nvSpPr>
          <p:cNvPr id="6"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The Value of Music Education</a:t>
            </a:r>
            <a:endParaRPr lang="en-US" sz="3600" dirty="0"/>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2000"/>
                                        <p:tgtEl>
                                          <p:spTgt spid="17411">
                                            <p:txEl>
                                              <p:pRg st="0" end="0"/>
                                            </p:tx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2000"/>
                                        <p:tgtEl>
                                          <p:spTgt spid="17411">
                                            <p:txEl>
                                              <p:pRg st="1" end="1"/>
                                            </p:txEl>
                                          </p:spTgt>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2000"/>
                                        <p:tgtEl>
                                          <p:spTgt spid="17411">
                                            <p:txEl>
                                              <p:pRg st="2" end="2"/>
                                            </p:txEl>
                                          </p:spTgt>
                                        </p:tgtEl>
                                      </p:cBhvr>
                                    </p:animEffect>
                                  </p:childTnLst>
                                </p:cTn>
                              </p:par>
                            </p:childTnLst>
                          </p:cTn>
                        </p:par>
                        <p:par>
                          <p:cTn id="19" fill="hold">
                            <p:stCondLst>
                              <p:cond delay="6000"/>
                            </p:stCondLst>
                            <p:childTnLst>
                              <p:par>
                                <p:cTn id="20" presetID="10" presetClass="entr" presetSubtype="0" fill="hold" grpId="0" nodeType="after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fade">
                                      <p:cBhvr>
                                        <p:cTn id="22" dur="20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Leads to Success as an Adult</a:t>
            </a:r>
            <a:endParaRPr lang="en-US" sz="3600" dirty="0"/>
          </a:p>
        </p:txBody>
      </p:sp>
      <p:sp>
        <p:nvSpPr>
          <p:cNvPr id="17411" name="Rectangle 3"/>
          <p:cNvSpPr>
            <a:spLocks noGrp="1" noChangeArrowheads="1"/>
          </p:cNvSpPr>
          <p:nvPr>
            <p:ph type="body" idx="1"/>
          </p:nvPr>
        </p:nvSpPr>
        <p:spPr>
          <a:xfrm>
            <a:off x="762000" y="1981200"/>
            <a:ext cx="7848600" cy="4419600"/>
          </a:xfrm>
        </p:spPr>
        <p:txBody>
          <a:bodyPr/>
          <a:lstStyle/>
          <a:p>
            <a:pPr eaLnBrk="1" hangingPunct="1">
              <a:spcBef>
                <a:spcPts val="1200"/>
              </a:spcBef>
              <a:spcAft>
                <a:spcPts val="1200"/>
              </a:spcAft>
            </a:pPr>
            <a:r>
              <a:rPr lang="en-US" dirty="0" err="1" smtClean="0"/>
              <a:t>﻿﻿﻿﻿﻿﻿“Music</a:t>
            </a:r>
            <a:r>
              <a:rPr lang="en-US" dirty="0" smtClean="0"/>
              <a:t> is a magical gift we must nourish and cultivate in our children, especially now as scientific evidence proves that an education in the arts makes better math and science students...” </a:t>
            </a:r>
          </a:p>
          <a:p>
            <a:pPr algn="r" eaLnBrk="1" hangingPunct="1">
              <a:spcBef>
                <a:spcPts val="0"/>
              </a:spcBef>
              <a:spcAft>
                <a:spcPts val="0"/>
              </a:spcAft>
              <a:buNone/>
            </a:pPr>
            <a:r>
              <a:rPr lang="en-US" sz="2000" dirty="0" smtClean="0"/>
              <a:t>– Michael Green, Recording Academy President and CEO at the 42nd Annual Grammy Awards, February 2000</a:t>
            </a:r>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3000"/>
                                        <p:tgtEl>
                                          <p:spTgt spid="17410"/>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17411">
                                            <p:txEl>
                                              <p:pRg st="0" end="0"/>
                                            </p:txEl>
                                          </p:spTgt>
                                        </p:tgtEl>
                                        <p:attrNameLst>
                                          <p:attrName>style.visibility</p:attrName>
                                        </p:attrNameLst>
                                      </p:cBhvr>
                                      <p:to>
                                        <p:strVal val="visible"/>
                                      </p:to>
                                    </p:set>
                                    <p:animEffect transition="in" filter="fade">
                                      <p:cBhvr>
                                        <p:cTn id="11" dur="2000"/>
                                        <p:tgtEl>
                                          <p:spTgt spid="17411">
                                            <p:txEl>
                                              <p:pRg st="0" end="0"/>
                                            </p:txEl>
                                          </p:spTgt>
                                        </p:tgtEl>
                                      </p:cBhvr>
                                    </p:animEffect>
                                  </p:childTnLst>
                                </p:cTn>
                              </p:par>
                            </p:childTnLst>
                          </p:cTn>
                        </p:par>
                        <p:par>
                          <p:cTn id="12" fill="hold">
                            <p:stCondLst>
                              <p:cond delay="5000"/>
                            </p:stCondLst>
                            <p:childTnLst>
                              <p:par>
                                <p:cTn id="13" presetID="10" presetClass="entr" presetSubtype="0" fill="hold" grpId="0" nodeType="afterEffect">
                                  <p:stCondLst>
                                    <p:cond delay="0"/>
                                  </p:stCondLst>
                                  <p:childTnLst>
                                    <p:set>
                                      <p:cBhvr>
                                        <p:cTn id="14" dur="1" fill="hold">
                                          <p:stCondLst>
                                            <p:cond delay="0"/>
                                          </p:stCondLst>
                                        </p:cTn>
                                        <p:tgtEl>
                                          <p:spTgt spid="17411">
                                            <p:txEl>
                                              <p:pRg st="1" end="1"/>
                                            </p:txEl>
                                          </p:spTgt>
                                        </p:tgtEl>
                                        <p:attrNameLst>
                                          <p:attrName>style.visibility</p:attrName>
                                        </p:attrNameLst>
                                      </p:cBhvr>
                                      <p:to>
                                        <p:strVal val="visible"/>
                                      </p:to>
                                    </p:set>
                                    <p:animEffect transition="in" filter="fade">
                                      <p:cBhvr>
                                        <p:cTn id="15" dur="3000"/>
                                        <p:tgtEl>
                                          <p:spTgt spid="174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762000" y="1981200"/>
            <a:ext cx="7848600" cy="4419600"/>
          </a:xfrm>
        </p:spPr>
        <p:txBody>
          <a:bodyPr/>
          <a:lstStyle/>
          <a:p>
            <a:pPr eaLnBrk="1" hangingPunct="1">
              <a:spcBef>
                <a:spcPts val="1200"/>
              </a:spcBef>
              <a:spcAft>
                <a:spcPts val="1200"/>
              </a:spcAft>
            </a:pPr>
            <a:r>
              <a:rPr lang="en-US" dirty="0" err="1" smtClean="0"/>
              <a:t>﻿﻿“The</a:t>
            </a:r>
            <a:r>
              <a:rPr lang="en-US" dirty="0" smtClean="0"/>
              <a:t> very best engineers and technical designers in the Silicon Valley industry are, nearly without exception, practicing musicians.” </a:t>
            </a:r>
          </a:p>
          <a:p>
            <a:pPr algn="r" eaLnBrk="1" hangingPunct="1">
              <a:spcBef>
                <a:spcPts val="600"/>
              </a:spcBef>
              <a:spcAft>
                <a:spcPts val="1200"/>
              </a:spcAft>
              <a:buNone/>
            </a:pPr>
            <a:r>
              <a:rPr lang="en-US" sz="2000" dirty="0" smtClean="0"/>
              <a:t>– Grant Venerable, “The Paradox of the Silicon Savior,” as reported in “The Case for Sequential Music Education in the Core Curriculum of the Public Schools,” The Center for the Arts in the Basic Curriculum, New York, 1989</a:t>
            </a:r>
          </a:p>
        </p:txBody>
      </p:sp>
      <p:sp>
        <p:nvSpPr>
          <p:cNvPr id="6" name="Rectangle 2"/>
          <p:cNvSpPr>
            <a:spLocks noGrp="1" noChangeArrowheads="1"/>
          </p:cNvSpPr>
          <p:nvPr>
            <p:ph type="title"/>
          </p:nvPr>
        </p:nvSpPr>
        <p:spPr>
          <a:xfrm>
            <a:off x="685800" y="228600"/>
            <a:ext cx="6400800" cy="1295400"/>
          </a:xfrm>
        </p:spPr>
        <p:txBody>
          <a:bodyPr/>
          <a:lstStyle/>
          <a:p>
            <a:pPr algn="r" eaLnBrk="1" hangingPunct="1">
              <a:lnSpc>
                <a:spcPct val="90000"/>
              </a:lnSpc>
            </a:pPr>
            <a:r>
              <a:rPr lang="en-US" sz="3600" dirty="0" smtClean="0">
                <a:solidFill>
                  <a:schemeClr val="bg1"/>
                </a:solidFill>
              </a:rPr>
              <a:t>Leads to Success as an Adult</a:t>
            </a:r>
            <a:endParaRPr lang="en-US" sz="3600" dirty="0"/>
          </a:p>
        </p:txBody>
      </p:sp>
    </p:spTree>
  </p:cSld>
  <p:clrMapOvr>
    <a:masterClrMapping/>
  </p:clrMapOvr>
  <p:transition advTm="1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2000"/>
                                        <p:tgtEl>
                                          <p:spTgt spid="17411">
                                            <p:txEl>
                                              <p:pRg st="0" end="0"/>
                                            </p:txEl>
                                          </p:spTgt>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fade">
                                      <p:cBhvr>
                                        <p:cTn id="14" dur="3000"/>
                                        <p:tgtEl>
                                          <p:spTgt spid="174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6" grpId="0"/>
    </p:bldLst>
  </p:timing>
</p:sld>
</file>

<file path=ppt/theme/theme1.xml><?xml version="1.0" encoding="utf-8"?>
<a:theme xmlns:a="http://schemas.openxmlformats.org/drawingml/2006/main" name="SmartMusicPresentation2">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72" charset="0"/>
            <a:ea typeface="ＭＳ Ｐゴシック" pitchFamily="-72" charset="-128"/>
            <a:cs typeface="ＭＳ Ｐゴシック" pitchFamily="-7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72" charset="0"/>
            <a:ea typeface="ＭＳ Ｐゴシック" pitchFamily="-72" charset="-128"/>
            <a:cs typeface="ＭＳ Ｐゴシック" pitchFamily="-7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SmartMusicPresentation2.potx</Template>
  <TotalTime>1711</TotalTime>
  <Words>96</Words>
  <Application>Microsoft Office PowerPoint</Application>
  <PresentationFormat>On-screen Show (4:3)</PresentationFormat>
  <Paragraphs>59</Paragraphs>
  <Slides>13</Slides>
  <Notes>13</Notes>
  <HiddenSlides>0</HiddenSlides>
  <MMClips>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SmartMusicPresentation2</vt:lpstr>
      <vt:lpstr>Welcome Parents!</vt:lpstr>
      <vt:lpstr>Music and Brain Development</vt:lpstr>
      <vt:lpstr>Love of Music Creates  Life-long Success</vt:lpstr>
      <vt:lpstr>Love of Music Creates  Life-long Success</vt:lpstr>
      <vt:lpstr>Love of Music Creates  Life-long Success</vt:lpstr>
      <vt:lpstr>The Value of Music Education</vt:lpstr>
      <vt:lpstr>The Value of Music Education</vt:lpstr>
      <vt:lpstr>Leads to Success as an Adult</vt:lpstr>
      <vt:lpstr>Leads to Success as an Adult</vt:lpstr>
      <vt:lpstr>SmartMusic is Interactive Music Software</vt:lpstr>
      <vt:lpstr>Students Learn Faster  with SmartMusic</vt:lpstr>
      <vt:lpstr>Students Learn Faster  with SmartMusic</vt:lpstr>
      <vt:lpstr>Thank you for your support of the school’s music program!</vt:lpstr>
    </vt:vector>
  </TitlesOfParts>
  <Company>MakeMusic,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Bonnie Anderson</dc:creator>
  <cp:lastModifiedBy>syoho</cp:lastModifiedBy>
  <cp:revision>206</cp:revision>
  <cp:lastPrinted>2011-08-05T09:20:53Z</cp:lastPrinted>
  <dcterms:created xsi:type="dcterms:W3CDTF">2011-08-05T14:13:19Z</dcterms:created>
  <dcterms:modified xsi:type="dcterms:W3CDTF">2011-08-05T20:42:16Z</dcterms:modified>
</cp:coreProperties>
</file>